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4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08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578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574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7291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753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815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7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39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34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705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23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36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45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05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6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C3A76-87D0-4C5E-9326-7B918ECCC97A}" type="datetimeFigureOut">
              <a:rPr lang="en-IN" smtClean="0"/>
              <a:t>27-04-2018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94DD2E-0254-43AD-90E0-37F7A1DD9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57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875">
              <a:srgbClr val="DFF1B7"/>
            </a:gs>
            <a:gs pos="93750">
              <a:srgbClr val="DEF1B5"/>
            </a:gs>
            <a:gs pos="87500">
              <a:srgbClr val="DCF0B1"/>
            </a:gs>
            <a:gs pos="75000">
              <a:srgbClr val="D8EEA8"/>
            </a:gs>
            <a:gs pos="50000">
              <a:schemeClr val="accent1">
                <a:lumMod val="45000"/>
                <a:lumOff val="55000"/>
              </a:schemeClr>
            </a:gs>
            <a:gs pos="81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cattle standing on a lush green field&#10;&#10;Description generated with high confidence">
            <a:extLst>
              <a:ext uri="{FF2B5EF4-FFF2-40B4-BE49-F238E27FC236}">
                <a16:creationId xmlns:a16="http://schemas.microsoft.com/office/drawing/2014/main" xmlns="" id="{E82E0EAC-3CDD-418D-9208-F7AED7618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251E4E-9639-47B0-B59F-10FD95353FFA}"/>
              </a:ext>
            </a:extLst>
          </p:cNvPr>
          <p:cNvSpPr txBox="1"/>
          <p:nvPr/>
        </p:nvSpPr>
        <p:spPr>
          <a:xfrm>
            <a:off x="676232" y="1299091"/>
            <a:ext cx="11335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Satellite Imagery Analysis For </a:t>
            </a:r>
          </a:p>
          <a:p>
            <a:r>
              <a:rPr lang="en-IN" sz="6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Predicting Food Supply in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5BEF97-4908-4721-8F2F-9C8F1FA32516}"/>
              </a:ext>
            </a:extLst>
          </p:cNvPr>
          <p:cNvSpPr txBox="1"/>
          <p:nvPr/>
        </p:nvSpPr>
        <p:spPr>
          <a:xfrm>
            <a:off x="4976949" y="3009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895B5A-AE0F-4435-8EF7-8F428D440A57}"/>
              </a:ext>
            </a:extLst>
          </p:cNvPr>
          <p:cNvSpPr txBox="1"/>
          <p:nvPr/>
        </p:nvSpPr>
        <p:spPr>
          <a:xfrm>
            <a:off x="-91440" y="5589327"/>
            <a:ext cx="1261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3"/>
                </a:solidFill>
                <a:highlight>
                  <a:srgbClr val="000000"/>
                </a:highlight>
              </a:rPr>
              <a:t>   </a:t>
            </a:r>
            <a:r>
              <a:rPr lang="en-IN" sz="2400" dirty="0" err="1">
                <a:solidFill>
                  <a:schemeClr val="accent3"/>
                </a:solidFill>
                <a:highlight>
                  <a:srgbClr val="000000"/>
                </a:highlight>
              </a:rPr>
              <a:t>Akshay</a:t>
            </a:r>
            <a:r>
              <a:rPr lang="en-IN" sz="2400" dirty="0">
                <a:solidFill>
                  <a:schemeClr val="accent3"/>
                </a:solidFill>
                <a:highlight>
                  <a:srgbClr val="000000"/>
                </a:highlight>
              </a:rPr>
              <a:t> Kumar              Ujjwal Vats              Rishabh Prabhakar             Gaurav Bajpai </a:t>
            </a:r>
            <a:r>
              <a:rPr lang="en-IN" sz="2400" dirty="0">
                <a:highlight>
                  <a:srgbClr val="000000"/>
                </a:highlight>
              </a:rPr>
              <a:t>.</a:t>
            </a:r>
            <a:r>
              <a:rPr lang="en-IN" sz="2400" dirty="0">
                <a:solidFill>
                  <a:schemeClr val="accent3"/>
                </a:solidFill>
                <a:highlight>
                  <a:srgbClr val="000000"/>
                </a:highlight>
              </a:rPr>
              <a:t>     </a:t>
            </a:r>
          </a:p>
          <a:p>
            <a:endParaRPr lang="en-IN" sz="2400" dirty="0">
              <a:solidFill>
                <a:schemeClr val="accent3"/>
              </a:solidFill>
              <a:highlight>
                <a:srgbClr val="000000"/>
              </a:highlight>
            </a:endParaRPr>
          </a:p>
          <a:p>
            <a:endParaRPr lang="en-IN" sz="2400" dirty="0">
              <a:solidFill>
                <a:schemeClr val="accent3"/>
              </a:solidFill>
              <a:highlight>
                <a:srgbClr val="0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E0F584-D159-4D04-8AFA-93F1715A9361}"/>
              </a:ext>
            </a:extLst>
          </p:cNvPr>
          <p:cNvSpPr txBox="1"/>
          <p:nvPr/>
        </p:nvSpPr>
        <p:spPr>
          <a:xfrm>
            <a:off x="3958045" y="4986892"/>
            <a:ext cx="385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>
              <a:highlight>
                <a:srgbClr val="808080"/>
              </a:highlight>
            </a:endParaRPr>
          </a:p>
        </p:txBody>
      </p:sp>
      <p:pic>
        <p:nvPicPr>
          <p:cNvPr id="9" name="Picture 8" descr="A satellite in space&#10;&#10;Description generated with very high confidence">
            <a:extLst>
              <a:ext uri="{FF2B5EF4-FFF2-40B4-BE49-F238E27FC236}">
                <a16:creationId xmlns:a16="http://schemas.microsoft.com/office/drawing/2014/main" xmlns="" id="{D774EB34-59CC-42A6-A43D-41A06D511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21" y="135012"/>
            <a:ext cx="1836100" cy="1070613"/>
          </a:xfrm>
          <a:prstGeom prst="rect">
            <a:avLst/>
          </a:prstGeom>
        </p:spPr>
      </p:pic>
      <p:pic>
        <p:nvPicPr>
          <p:cNvPr id="11" name="Picture 10" descr="A satellite in space&#10;&#10;Description generated with high confidence">
            <a:extLst>
              <a:ext uri="{FF2B5EF4-FFF2-40B4-BE49-F238E27FC236}">
                <a16:creationId xmlns:a16="http://schemas.microsoft.com/office/drawing/2014/main" xmlns="" id="{C88BA2B6-AA37-4914-A157-8A31474C82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4" y="75636"/>
            <a:ext cx="2507851" cy="118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4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60A17DE-42CC-4575-AC9C-E9474DC0EEFB}"/>
              </a:ext>
            </a:extLst>
          </p:cNvPr>
          <p:cNvSpPr/>
          <p:nvPr/>
        </p:nvSpPr>
        <p:spPr>
          <a:xfrm>
            <a:off x="200297" y="123391"/>
            <a:ext cx="7428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dirty="0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</a:rPr>
              <a:t>Method Of Implementation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D66FFF1-7041-4308-90F8-A8049A2C00AD}"/>
              </a:ext>
            </a:extLst>
          </p:cNvPr>
          <p:cNvSpPr/>
          <p:nvPr/>
        </p:nvSpPr>
        <p:spPr>
          <a:xfrm>
            <a:off x="200297" y="1225689"/>
            <a:ext cx="856488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Collect Raw data in the form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Cleaning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analysis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Installing the packages to be used in the analysis-’raster’,’jpeg,’</a:t>
            </a:r>
            <a:r>
              <a:rPr lang="en-IN" dirty="0" err="1"/>
              <a:t>sp</a:t>
            </a:r>
            <a:r>
              <a:rPr lang="en-IN" dirty="0"/>
              <a:t>’,etc.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Setting the working directory and reading the images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Extracting the statistical information from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Visualization of the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Performing mathematical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Predicting the result based on the image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Preparing a web report with some additional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45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E5D1FF6-21E2-41E2-9709-A30E37F00B93}"/>
              </a:ext>
            </a:extLst>
          </p:cNvPr>
          <p:cNvGrpSpPr/>
          <p:nvPr/>
        </p:nvGrpSpPr>
        <p:grpSpPr>
          <a:xfrm>
            <a:off x="235508" y="143691"/>
            <a:ext cx="7588225" cy="5656217"/>
            <a:chOff x="734650" y="892832"/>
            <a:chExt cx="7952150" cy="5784567"/>
          </a:xfrm>
        </p:grpSpPr>
        <p:pic>
          <p:nvPicPr>
            <p:cNvPr id="7" name="Picture 6" descr="A close up of a map&#10;&#10;Description generated with high confidence">
              <a:extLst>
                <a:ext uri="{FF2B5EF4-FFF2-40B4-BE49-F238E27FC236}">
                  <a16:creationId xmlns:a16="http://schemas.microsoft.com/office/drawing/2014/main" xmlns="" id="{D85599D9-BC47-4AC0-8983-2869C2231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50" y="892832"/>
              <a:ext cx="7952150" cy="57845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7538985F-5B19-49CE-B8FD-BBFF2AA9E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863" y="5580447"/>
              <a:ext cx="4181339" cy="76944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78FED6-B60D-470E-9E32-DCA871EAB9C6}"/>
              </a:ext>
            </a:extLst>
          </p:cNvPr>
          <p:cNvSpPr/>
          <p:nvPr/>
        </p:nvSpPr>
        <p:spPr>
          <a:xfrm>
            <a:off x="2597603" y="5799908"/>
            <a:ext cx="232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No Noise NDVI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4F1CEDF-C958-4B20-B001-29B64907A371}"/>
              </a:ext>
            </a:extLst>
          </p:cNvPr>
          <p:cNvSpPr txBox="1"/>
          <p:nvPr/>
        </p:nvSpPr>
        <p:spPr>
          <a:xfrm>
            <a:off x="8072846" y="2556300"/>
            <a:ext cx="1683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USGS</a:t>
            </a:r>
          </a:p>
          <a:p>
            <a:r>
              <a:rPr lang="en-IN" sz="2400" dirty="0"/>
              <a:t>NOAA STAR</a:t>
            </a:r>
          </a:p>
        </p:txBody>
      </p:sp>
    </p:spTree>
    <p:extLst>
      <p:ext uri="{BB962C8B-B14F-4D97-AF65-F5344CB8AC3E}">
        <p14:creationId xmlns:p14="http://schemas.microsoft.com/office/powerpoint/2010/main" val="421356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text&#10;&#10;Description generated with very high confidence">
            <a:extLst>
              <a:ext uri="{FF2B5EF4-FFF2-40B4-BE49-F238E27FC236}">
                <a16:creationId xmlns:a16="http://schemas.microsoft.com/office/drawing/2014/main" xmlns="" id="{56C4748C-14AD-41DB-95F7-B8665A880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89" y="707886"/>
            <a:ext cx="7790580" cy="5965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19C8109-BBF9-469D-B1D8-0E8DFF8470AB}"/>
              </a:ext>
            </a:extLst>
          </p:cNvPr>
          <p:cNvSpPr txBox="1"/>
          <p:nvPr/>
        </p:nvSpPr>
        <p:spPr>
          <a:xfrm>
            <a:off x="1815737" y="53702"/>
            <a:ext cx="6628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How the data is obtained??</a:t>
            </a:r>
          </a:p>
        </p:txBody>
      </p:sp>
    </p:spTree>
    <p:extLst>
      <p:ext uri="{BB962C8B-B14F-4D97-AF65-F5344CB8AC3E}">
        <p14:creationId xmlns:p14="http://schemas.microsoft.com/office/powerpoint/2010/main" val="79320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xmlns="" id="{3D9AAE7A-C275-403A-8BB4-921E65DB9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2" y="1318178"/>
            <a:ext cx="4192533" cy="45992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A61677-8DB3-4503-B9A4-61845609BB42}"/>
              </a:ext>
            </a:extLst>
          </p:cNvPr>
          <p:cNvSpPr/>
          <p:nvPr/>
        </p:nvSpPr>
        <p:spPr>
          <a:xfrm>
            <a:off x="0" y="-66780"/>
            <a:ext cx="114953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/>
              <a:t>Greenness as a parameter to measure vegetation and</a:t>
            </a:r>
          </a:p>
          <a:p>
            <a:r>
              <a:rPr lang="en-IN" sz="3200" b="1" dirty="0"/>
              <a:t>Calculating NDVI </a:t>
            </a:r>
            <a:r>
              <a:rPr lang="en-IN" sz="2000" b="1" dirty="0"/>
              <a:t>(Normalized Difference Vegetation Index)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18E8DD2-E8F5-4960-AA78-9969284CF257}"/>
              </a:ext>
            </a:extLst>
          </p:cNvPr>
          <p:cNvGrpSpPr/>
          <p:nvPr/>
        </p:nvGrpSpPr>
        <p:grpSpPr>
          <a:xfrm>
            <a:off x="4682216" y="1142723"/>
            <a:ext cx="4814482" cy="5431466"/>
            <a:chOff x="4682216" y="1142723"/>
            <a:chExt cx="4814482" cy="5431466"/>
          </a:xfrm>
        </p:grpSpPr>
        <p:pic>
          <p:nvPicPr>
            <p:cNvPr id="9" name="Picture 8" descr="A close up of a tree&#10;&#10;Description generated with high confidence">
              <a:extLst>
                <a:ext uri="{FF2B5EF4-FFF2-40B4-BE49-F238E27FC236}">
                  <a16:creationId xmlns:a16="http://schemas.microsoft.com/office/drawing/2014/main" xmlns="" id="{2CADB5D1-5059-4CF7-9CED-7B0674899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216" y="1142723"/>
              <a:ext cx="4814482" cy="49298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2F34A49-C05B-460C-8263-565C42F9A4EB}"/>
                </a:ext>
              </a:extLst>
            </p:cNvPr>
            <p:cNvSpPr txBox="1"/>
            <p:nvPr/>
          </p:nvSpPr>
          <p:spPr>
            <a:xfrm>
              <a:off x="5383528" y="6204857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NDVI=(NIR-RED)/(NIR+RED)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712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6540F00-0C84-4E56-BF06-89D6F48AB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75" y="4144420"/>
            <a:ext cx="4817388" cy="2841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ACBD00-01B1-40C7-8F1F-D7A098C1CB15}"/>
              </a:ext>
            </a:extLst>
          </p:cNvPr>
          <p:cNvSpPr txBox="1"/>
          <p:nvPr/>
        </p:nvSpPr>
        <p:spPr>
          <a:xfrm>
            <a:off x="0" y="0"/>
            <a:ext cx="878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Getting all resources and Initial analysis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92D7079-737A-47F2-B54E-27B7BC2D3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6" y="646331"/>
            <a:ext cx="4010025" cy="3419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1DD46D2-E9F4-4721-8BFE-88107B664D0B}"/>
              </a:ext>
            </a:extLst>
          </p:cNvPr>
          <p:cNvSpPr txBox="1"/>
          <p:nvPr/>
        </p:nvSpPr>
        <p:spPr>
          <a:xfrm>
            <a:off x="4392388" y="1292662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 packages will perform the job for this project </a:t>
            </a:r>
          </a:p>
          <a:p>
            <a:r>
              <a:rPr lang="en-IN" dirty="0"/>
              <a:t>    efficiently.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are several packages available for the analysis</a:t>
            </a:r>
          </a:p>
          <a:p>
            <a:r>
              <a:rPr lang="en-IN" dirty="0"/>
              <a:t>    of spatial Data. We will mostly make use </a:t>
            </a:r>
          </a:p>
          <a:p>
            <a:r>
              <a:rPr lang="en-IN" dirty="0"/>
              <a:t>    of two or three.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B003D8-C8A8-4894-95E6-D4332E6B8130}"/>
              </a:ext>
            </a:extLst>
          </p:cNvPr>
          <p:cNvSpPr/>
          <p:nvPr/>
        </p:nvSpPr>
        <p:spPr>
          <a:xfrm>
            <a:off x="483296" y="4816640"/>
            <a:ext cx="52231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first and foremost thing after getting ready with all resource is to analyse the data initially.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The data may be in a csv file or it may be a image. </a:t>
            </a:r>
          </a:p>
        </p:txBody>
      </p:sp>
    </p:spTree>
    <p:extLst>
      <p:ext uri="{BB962C8B-B14F-4D97-AF65-F5344CB8AC3E}">
        <p14:creationId xmlns:p14="http://schemas.microsoft.com/office/powerpoint/2010/main" val="147277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3B2E291-71E3-4A3F-8404-B127516BB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0"/>
            <a:ext cx="7634553" cy="4854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FF8730-1A88-4E86-A140-F51845E24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12575" r="2561" b="10015"/>
          <a:stretch/>
        </p:blipFill>
        <p:spPr>
          <a:xfrm>
            <a:off x="6510098" y="2853004"/>
            <a:ext cx="5277395" cy="4004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4E9157-D7FB-4F3E-A96F-014928F8E5D5}"/>
              </a:ext>
            </a:extLst>
          </p:cNvPr>
          <p:cNvSpPr txBox="1"/>
          <p:nvPr/>
        </p:nvSpPr>
        <p:spPr>
          <a:xfrm>
            <a:off x="0" y="0"/>
            <a:ext cx="8965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Image information and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3CDF6DD-7399-4A24-9A60-167B8379FFFB}"/>
              </a:ext>
            </a:extLst>
          </p:cNvPr>
          <p:cNvSpPr txBox="1"/>
          <p:nvPr/>
        </p:nvSpPr>
        <p:spPr>
          <a:xfrm>
            <a:off x="207049" y="5529832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how image looks like after performing some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Greater the greenness in the image healthier the vegetation is.</a:t>
            </a:r>
          </a:p>
        </p:txBody>
      </p:sp>
    </p:spTree>
    <p:extLst>
      <p:ext uri="{BB962C8B-B14F-4D97-AF65-F5344CB8AC3E}">
        <p14:creationId xmlns:p14="http://schemas.microsoft.com/office/powerpoint/2010/main" val="205645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63D61A-F0D9-4AD7-8024-C99B5491D128}"/>
              </a:ext>
            </a:extLst>
          </p:cNvPr>
          <p:cNvSpPr txBox="1"/>
          <p:nvPr/>
        </p:nvSpPr>
        <p:spPr>
          <a:xfrm>
            <a:off x="0" y="0"/>
            <a:ext cx="5129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/>
              <a:t>Result Prediction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DE20D102-39A9-47B7-AA7B-7F092FDA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6" y="830997"/>
            <a:ext cx="5393056" cy="5563961"/>
          </a:xfrm>
          <a:prstGeom prst="rect">
            <a:avLst/>
          </a:prstGeom>
        </p:spPr>
      </p:pic>
      <p:pic>
        <p:nvPicPr>
          <p:cNvPr id="8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73933DE6-19CD-48C9-A008-C46B2A239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0997"/>
            <a:ext cx="5238750" cy="55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19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924F0659-944D-4F8B-B0FE-0CE8BEDAD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7" t="66838" r="46546" b="5636"/>
          <a:stretch/>
        </p:blipFill>
        <p:spPr>
          <a:xfrm>
            <a:off x="145118" y="3614268"/>
            <a:ext cx="3929341" cy="2947895"/>
          </a:xfrm>
          <a:prstGeom prst="rect">
            <a:avLst/>
          </a:prstGeom>
        </p:spPr>
      </p:pic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96247CA0-EB0F-4335-BF61-F2C53AC810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5" t="68801" r="49206" b="7359"/>
          <a:stretch/>
        </p:blipFill>
        <p:spPr>
          <a:xfrm>
            <a:off x="145118" y="186028"/>
            <a:ext cx="3929341" cy="2947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F20AA2A-05C3-4230-AF67-98317EC57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62" y="431073"/>
            <a:ext cx="5957215" cy="5956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37F3C63-23C0-4523-B2FD-E0DDC47784F2}"/>
              </a:ext>
            </a:extLst>
          </p:cNvPr>
          <p:cNvSpPr txBox="1"/>
          <p:nvPr/>
        </p:nvSpPr>
        <p:spPr>
          <a:xfrm>
            <a:off x="2030310" y="2826145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July 29,2015 (week 30)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FEED868-6099-4547-8DF3-489603A809F0}"/>
              </a:ext>
            </a:extLst>
          </p:cNvPr>
          <p:cNvSpPr/>
          <p:nvPr/>
        </p:nvSpPr>
        <p:spPr>
          <a:xfrm>
            <a:off x="1749784" y="6216885"/>
            <a:ext cx="27478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/>
              <a:t>July 29,2016 (week </a:t>
            </a:r>
            <a:r>
              <a:rPr lang="en-IN" sz="1400" b="1" dirty="0"/>
              <a:t>30</a:t>
            </a:r>
            <a:r>
              <a:rPr lang="en-IN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371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CFC8D42-D794-4C5D-A901-3A7DD8047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1" y="1026956"/>
            <a:ext cx="8861611" cy="4351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0574C7-3389-4CAB-AD15-81C6F7B7B843}"/>
              </a:ext>
            </a:extLst>
          </p:cNvPr>
          <p:cNvSpPr txBox="1"/>
          <p:nvPr/>
        </p:nvSpPr>
        <p:spPr>
          <a:xfrm>
            <a:off x="0" y="0"/>
            <a:ext cx="5223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a Web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1F1BC19-5CAD-4C2F-8962-C1165FEBF7EE}"/>
              </a:ext>
            </a:extLst>
          </p:cNvPr>
          <p:cNvSpPr txBox="1"/>
          <p:nvPr/>
        </p:nvSpPr>
        <p:spPr>
          <a:xfrm>
            <a:off x="242047" y="5513228"/>
            <a:ext cx="11491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Our Web report will include statistics and visualization of five states of our country related to agriculture.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will also consists of all our project work including code and result. One can also get the nearest</a:t>
            </a:r>
          </a:p>
          <a:p>
            <a:r>
              <a:rPr lang="en-IN" dirty="0"/>
              <a:t>    FCI office location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whole analysis will be summarized into this web report.</a:t>
            </a:r>
          </a:p>
        </p:txBody>
      </p:sp>
    </p:spTree>
    <p:extLst>
      <p:ext uri="{BB962C8B-B14F-4D97-AF65-F5344CB8AC3E}">
        <p14:creationId xmlns:p14="http://schemas.microsoft.com/office/powerpoint/2010/main" val="142992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9178BE9-53D8-441A-8691-0ED3B464BC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8F243EA-893B-4DBE-BE80-55916473F75F}"/>
              </a:ext>
            </a:extLst>
          </p:cNvPr>
          <p:cNvSpPr/>
          <p:nvPr/>
        </p:nvSpPr>
        <p:spPr>
          <a:xfrm>
            <a:off x="142248" y="990605"/>
            <a:ext cx="1815737" cy="9274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Getting Data</a:t>
            </a:r>
          </a:p>
          <a:p>
            <a:pPr algn="ctr"/>
            <a:r>
              <a:rPr lang="en-IN" sz="1400" dirty="0"/>
              <a:t>(No Noise NDVI Image)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9AA92C1-E43C-4F43-B30E-CA148C62E1B7}"/>
              </a:ext>
            </a:extLst>
          </p:cNvPr>
          <p:cNvSpPr/>
          <p:nvPr/>
        </p:nvSpPr>
        <p:spPr>
          <a:xfrm>
            <a:off x="142248" y="2794121"/>
            <a:ext cx="1813551" cy="12148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Cleaning Data</a:t>
            </a:r>
          </a:p>
          <a:p>
            <a:pPr algn="ctr"/>
            <a:r>
              <a:rPr lang="en-IN" sz="1400" dirty="0"/>
              <a:t>(Keeping Useful Data)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81F3B37-E5A1-4D62-B87E-38F9B0159614}"/>
              </a:ext>
            </a:extLst>
          </p:cNvPr>
          <p:cNvSpPr/>
          <p:nvPr/>
        </p:nvSpPr>
        <p:spPr>
          <a:xfrm>
            <a:off x="142248" y="4738472"/>
            <a:ext cx="1813551" cy="12148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Overview of the data</a:t>
            </a:r>
          </a:p>
          <a:p>
            <a:pPr algn="ctr"/>
            <a:r>
              <a:rPr lang="en-IN" sz="1400" dirty="0"/>
              <a:t>(Initial Analysis)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65176D8-FA5F-40F2-BC9F-0C0C8C8B6696}"/>
              </a:ext>
            </a:extLst>
          </p:cNvPr>
          <p:cNvSpPr/>
          <p:nvPr/>
        </p:nvSpPr>
        <p:spPr>
          <a:xfrm>
            <a:off x="3323922" y="4738472"/>
            <a:ext cx="1914328" cy="118871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Getting Resources</a:t>
            </a:r>
          </a:p>
          <a:p>
            <a:pPr algn="ctr"/>
            <a:r>
              <a:rPr lang="en-IN" sz="1400" dirty="0"/>
              <a:t>(Packages)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9023BCC-2750-495B-A84F-062A62923EA1}"/>
              </a:ext>
            </a:extLst>
          </p:cNvPr>
          <p:cNvSpPr/>
          <p:nvPr/>
        </p:nvSpPr>
        <p:spPr>
          <a:xfrm>
            <a:off x="3323921" y="2793322"/>
            <a:ext cx="1907934" cy="12367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Analysing Images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6160C9C-A6EA-424B-B826-9E52B7E52D87}"/>
              </a:ext>
            </a:extLst>
          </p:cNvPr>
          <p:cNvSpPr/>
          <p:nvPr/>
        </p:nvSpPr>
        <p:spPr>
          <a:xfrm>
            <a:off x="3323921" y="990604"/>
            <a:ext cx="1914329" cy="8990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Extracting Information from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D9565281-FA2A-463F-A4B4-3F88D837EB1E}"/>
              </a:ext>
            </a:extLst>
          </p:cNvPr>
          <p:cNvSpPr/>
          <p:nvPr/>
        </p:nvSpPr>
        <p:spPr>
          <a:xfrm>
            <a:off x="6604187" y="990604"/>
            <a:ext cx="2082669" cy="9274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Performing operations and visualizing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CFA1AE9E-7168-4FF8-AEFE-9F5337156DFD}"/>
              </a:ext>
            </a:extLst>
          </p:cNvPr>
          <p:cNvSpPr/>
          <p:nvPr/>
        </p:nvSpPr>
        <p:spPr>
          <a:xfrm>
            <a:off x="6640699" y="2806397"/>
            <a:ext cx="2082669" cy="12367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Result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F42849B-7EAF-43DE-9C9F-6FBD01D270ED}"/>
              </a:ext>
            </a:extLst>
          </p:cNvPr>
          <p:cNvSpPr/>
          <p:nvPr/>
        </p:nvSpPr>
        <p:spPr>
          <a:xfrm>
            <a:off x="10036133" y="2793322"/>
            <a:ext cx="1684926" cy="12156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Web Report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796DD13F-592B-4204-877D-A6409C844B87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flipH="1">
            <a:off x="1049024" y="1918067"/>
            <a:ext cx="1093" cy="8760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C21119DB-30AA-4D58-9AEB-F57E30CDE1B5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049024" y="4008967"/>
            <a:ext cx="0" cy="729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3F99F702-AEF2-428C-B49E-5B0DB09F94C7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1955799" y="5332828"/>
            <a:ext cx="1368123" cy="13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CF35ECB8-EC4C-47C6-8759-2C28C570E737}"/>
              </a:ext>
            </a:extLst>
          </p:cNvPr>
          <p:cNvCxnSpPr>
            <a:cxnSpLocks/>
            <a:stCxn id="23" idx="0"/>
            <a:endCxn id="25" idx="2"/>
          </p:cNvCxnSpPr>
          <p:nvPr/>
        </p:nvCxnSpPr>
        <p:spPr>
          <a:xfrm flipH="1" flipV="1">
            <a:off x="4277888" y="4030060"/>
            <a:ext cx="3198" cy="708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DCC98810-58C3-4F28-A6D5-D3788A41BF98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V="1">
            <a:off x="4277888" y="1889635"/>
            <a:ext cx="3198" cy="903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878F669-2773-4C17-A962-EDDFED4A78E8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238250" y="1440120"/>
            <a:ext cx="1365937" cy="14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39B1C47E-B3BD-4BCA-AC9B-002E3A0EC487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7645522" y="1918067"/>
            <a:ext cx="36512" cy="888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170128DF-8DB8-40A5-BAE6-F3E966FCE629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8723368" y="3401145"/>
            <a:ext cx="1312765" cy="23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3455DDB7-C1F5-41AA-AEE4-3FAC4514A001}"/>
              </a:ext>
            </a:extLst>
          </p:cNvPr>
          <p:cNvSpPr/>
          <p:nvPr/>
        </p:nvSpPr>
        <p:spPr>
          <a:xfrm>
            <a:off x="142248" y="-76015"/>
            <a:ext cx="39372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/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16616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46082-D93B-4B18-9DED-FC64B7D8795A}"/>
              </a:ext>
            </a:extLst>
          </p:cNvPr>
          <p:cNvSpPr txBox="1"/>
          <p:nvPr/>
        </p:nvSpPr>
        <p:spPr>
          <a:xfrm>
            <a:off x="170821" y="184889"/>
            <a:ext cx="4689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F907DC-598E-4322-81BB-D941D851AEA2}"/>
              </a:ext>
            </a:extLst>
          </p:cNvPr>
          <p:cNvSpPr/>
          <p:nvPr/>
        </p:nvSpPr>
        <p:spPr>
          <a:xfrm>
            <a:off x="-194941" y="911384"/>
            <a:ext cx="978307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 the last few decades-strides in technology, irrigation </a:t>
            </a:r>
            <a:r>
              <a:rPr lang="en-IN" err="1"/>
              <a:t>practices</a:t>
            </a:r>
            <a:r>
              <a:rPr lang="en-IN"/>
              <a:t>, extension </a:t>
            </a:r>
            <a:r>
              <a:rPr lang="en-IN" dirty="0"/>
              <a:t>services, and with progressive agricultural policies, India has seen improvement in food.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Our project is also a contribution from our side to this improvement.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What we are trying to implement , other countries are already getting benefited from this.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The project Idea is based on the Data Science-”spatial data analysis”.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Our project requires simple tasks which has to be done with strategy-Getting the data in the form of image , Analysing those data and predicting the result based on the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It’s the prediction based on the previous year of data and not the judgement . It may be wrong sometime but do work for most of the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5179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v">
            <a:hlinkClick r:id="" action="ppaction://media"/>
            <a:extLst>
              <a:ext uri="{FF2B5EF4-FFF2-40B4-BE49-F238E27FC236}">
                <a16:creationId xmlns:a16="http://schemas.microsoft.com/office/drawing/2014/main" xmlns="" id="{CFAE29E4-69EF-4BE1-9AAD-F74838801E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246" y="669976"/>
            <a:ext cx="11743508" cy="6096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7047189-8A90-4C62-9E9A-E60433D08E13}"/>
              </a:ext>
            </a:extLst>
          </p:cNvPr>
          <p:cNvSpPr txBox="1"/>
          <p:nvPr/>
        </p:nvSpPr>
        <p:spPr>
          <a:xfrm>
            <a:off x="0" y="0"/>
            <a:ext cx="7148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Schedule/Planning</a:t>
            </a:r>
          </a:p>
        </p:txBody>
      </p:sp>
    </p:spTree>
    <p:extLst>
      <p:ext uri="{BB962C8B-B14F-4D97-AF65-F5344CB8AC3E}">
        <p14:creationId xmlns:p14="http://schemas.microsoft.com/office/powerpoint/2010/main" val="359104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69B0DBB-6E29-4CB7-A780-2AC8CB60B4B1}"/>
              </a:ext>
            </a:extLst>
          </p:cNvPr>
          <p:cNvSpPr/>
          <p:nvPr/>
        </p:nvSpPr>
        <p:spPr>
          <a:xfrm>
            <a:off x="161365" y="174812"/>
            <a:ext cx="4644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</a:rPr>
              <a:t>Existing System</a:t>
            </a:r>
            <a:endParaRPr lang="en-IN" sz="4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0EFB75B-8BB8-4238-8E48-23942E84FAC5}"/>
              </a:ext>
            </a:extLst>
          </p:cNvPr>
          <p:cNvSpPr/>
          <p:nvPr/>
        </p:nvSpPr>
        <p:spPr>
          <a:xfrm>
            <a:off x="161364" y="1166842"/>
            <a:ext cx="87997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India’s fivefold increase in grain production in last 50 years still faces problems of malnutrition and food insecurity.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 The capacity to produce enough quality food is falling behind human numbers.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our country, food is wasted worth of 10 billion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Our country produces surplus amount of food each year, but there is lack of proper supply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 Women and children are the most vulnerable to micronutrient deficiencies. This has adverse affects on their health.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12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7F01CE7-FCBF-45EF-89C3-B27EA9F3A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45" y="2354590"/>
            <a:ext cx="7802732" cy="5077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F525A26-0064-48DB-A078-7CC73E712733}"/>
              </a:ext>
            </a:extLst>
          </p:cNvPr>
          <p:cNvSpPr/>
          <p:nvPr/>
        </p:nvSpPr>
        <p:spPr>
          <a:xfrm>
            <a:off x="144651" y="138063"/>
            <a:ext cx="6513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Actual Problem…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8AC12AC-7FED-435C-8D24-BE38895D3B75}"/>
              </a:ext>
            </a:extLst>
          </p:cNvPr>
          <p:cNvSpPr/>
          <p:nvPr/>
        </p:nvSpPr>
        <p:spPr>
          <a:xfrm>
            <a:off x="353150" y="969060"/>
            <a:ext cx="9039043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world’s population is booming. According to estimates, the global population is likely to exceed 9 billion by 2050, with 5 billion people in Asia alone.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Food production in the region must keep 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Even as environment sustainability and </a:t>
            </a:r>
          </a:p>
          <a:p>
            <a:r>
              <a:rPr lang="en-IN" dirty="0"/>
              <a:t>    economic development are ensured. 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Even after being aware of the situation</a:t>
            </a:r>
          </a:p>
          <a:p>
            <a:r>
              <a:rPr lang="en-IN" dirty="0"/>
              <a:t>    and issue , have not developed any </a:t>
            </a:r>
          </a:p>
          <a:p>
            <a:r>
              <a:rPr lang="en-IN" dirty="0"/>
              <a:t>    solution regarding this.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Having food for all , but is not available </a:t>
            </a:r>
          </a:p>
          <a:p>
            <a:r>
              <a:rPr lang="en-IN" dirty="0"/>
              <a:t>    to all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3407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EA19B3D-0507-4C02-B409-BE37805C9812}"/>
              </a:ext>
            </a:extLst>
          </p:cNvPr>
          <p:cNvSpPr/>
          <p:nvPr/>
        </p:nvSpPr>
        <p:spPr>
          <a:xfrm>
            <a:off x="158098" y="124617"/>
            <a:ext cx="68082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</a:rPr>
              <a:t>Requirements </a:t>
            </a:r>
            <a:r>
              <a:rPr lang="en-IN" sz="2000" b="1" dirty="0"/>
              <a:t>Software/Hardware</a:t>
            </a:r>
            <a:endParaRPr lang="en-IN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F78EDED-0E40-4B0A-AE89-2BBE4F3FBBF5}"/>
              </a:ext>
            </a:extLst>
          </p:cNvPr>
          <p:cNvGrpSpPr/>
          <p:nvPr/>
        </p:nvGrpSpPr>
        <p:grpSpPr>
          <a:xfrm>
            <a:off x="309212" y="955614"/>
            <a:ext cx="3223459" cy="2608761"/>
            <a:chOff x="309212" y="955614"/>
            <a:chExt cx="3223459" cy="260876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667896C-D438-421D-B40B-E61B1DF8C41F}"/>
                </a:ext>
              </a:extLst>
            </p:cNvPr>
            <p:cNvGrpSpPr/>
            <p:nvPr/>
          </p:nvGrpSpPr>
          <p:grpSpPr>
            <a:xfrm>
              <a:off x="309212" y="1270962"/>
              <a:ext cx="3223459" cy="2293413"/>
              <a:chOff x="366906" y="783225"/>
              <a:chExt cx="6784512" cy="4508882"/>
            </a:xfrm>
            <a:noFill/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963A656C-838F-4423-994F-137B4E46D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06" y="783225"/>
                <a:ext cx="6784512" cy="4508882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xmlns="" id="{DC103C71-A935-451A-9590-04E406310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7615" y="2151310"/>
                <a:ext cx="3443094" cy="1772711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A5E8219-9FE5-41E8-8A5C-314A269E3094}"/>
                </a:ext>
              </a:extLst>
            </p:cNvPr>
            <p:cNvSpPr txBox="1"/>
            <p:nvPr/>
          </p:nvSpPr>
          <p:spPr>
            <a:xfrm>
              <a:off x="1421920" y="955614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err="1"/>
                <a:t>RStudio</a:t>
              </a:r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A8342F0-FA81-4979-B5C2-33EC2962D958}"/>
              </a:ext>
            </a:extLst>
          </p:cNvPr>
          <p:cNvGrpSpPr/>
          <p:nvPr/>
        </p:nvGrpSpPr>
        <p:grpSpPr>
          <a:xfrm>
            <a:off x="5435869" y="955614"/>
            <a:ext cx="3223459" cy="2608760"/>
            <a:chOff x="5435869" y="955614"/>
            <a:chExt cx="3223459" cy="26087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3C84B0A-15E6-4C97-967A-D978A0D1FA25}"/>
                </a:ext>
              </a:extLst>
            </p:cNvPr>
            <p:cNvGrpSpPr/>
            <p:nvPr/>
          </p:nvGrpSpPr>
          <p:grpSpPr>
            <a:xfrm>
              <a:off x="5435869" y="1270961"/>
              <a:ext cx="3223459" cy="2293413"/>
              <a:chOff x="5435870" y="1270963"/>
              <a:chExt cx="3223459" cy="229341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xmlns="" id="{77AB20E1-48D7-4373-880C-19B2600B5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5870" y="1270963"/>
                <a:ext cx="3223459" cy="229341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7235D2C7-3791-4A4A-AF5F-F0FE6E196655}"/>
                  </a:ext>
                </a:extLst>
              </p:cNvPr>
              <p:cNvSpPr txBox="1"/>
              <p:nvPr/>
            </p:nvSpPr>
            <p:spPr>
              <a:xfrm>
                <a:off x="6214314" y="2283733"/>
                <a:ext cx="16665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/>
                  <a:t>Tableau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0EA3BC58-C3EB-4D23-AD46-35B5D53DDBA5}"/>
                </a:ext>
              </a:extLst>
            </p:cNvPr>
            <p:cNvSpPr/>
            <p:nvPr/>
          </p:nvSpPr>
          <p:spPr>
            <a:xfrm>
              <a:off x="6255340" y="955614"/>
              <a:ext cx="18049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Tableau 10.2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7A29002-76A3-4561-8233-D7E4D080742B}"/>
              </a:ext>
            </a:extLst>
          </p:cNvPr>
          <p:cNvGrpSpPr/>
          <p:nvPr/>
        </p:nvGrpSpPr>
        <p:grpSpPr>
          <a:xfrm>
            <a:off x="338776" y="3890910"/>
            <a:ext cx="3223459" cy="2662746"/>
            <a:chOff x="338776" y="3890910"/>
            <a:chExt cx="3223459" cy="2662746"/>
          </a:xfrm>
        </p:grpSpPr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xmlns="" id="{44D59318-B139-4C73-A248-2B212045A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76" y="4260243"/>
              <a:ext cx="3223459" cy="229341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02BBE9C-3791-421F-B7E5-BBD6BBCBD099}"/>
                </a:ext>
              </a:extLst>
            </p:cNvPr>
            <p:cNvSpPr/>
            <p:nvPr/>
          </p:nvSpPr>
          <p:spPr>
            <a:xfrm>
              <a:off x="998577" y="3890910"/>
              <a:ext cx="19038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/>
                <a:t>Sublime Text 3.0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0D074A6-9933-403A-ADE8-8B931DD553F1}"/>
              </a:ext>
            </a:extLst>
          </p:cNvPr>
          <p:cNvGrpSpPr/>
          <p:nvPr/>
        </p:nvGrpSpPr>
        <p:grpSpPr>
          <a:xfrm>
            <a:off x="5435870" y="3940202"/>
            <a:ext cx="3223459" cy="2613454"/>
            <a:chOff x="5435870" y="3940202"/>
            <a:chExt cx="3223459" cy="26134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6F119A98-B95F-4CDB-85E6-B1489EC79094}"/>
                </a:ext>
              </a:extLst>
            </p:cNvPr>
            <p:cNvGrpSpPr/>
            <p:nvPr/>
          </p:nvGrpSpPr>
          <p:grpSpPr>
            <a:xfrm>
              <a:off x="5435870" y="4260243"/>
              <a:ext cx="3223459" cy="2293413"/>
              <a:chOff x="5435870" y="4260243"/>
              <a:chExt cx="3223459" cy="2293413"/>
            </a:xfrm>
          </p:grpSpPr>
          <p:pic>
            <p:nvPicPr>
              <p:cNvPr id="7" name="Picture 6" descr="A close up of a map&#10;&#10;Description generated with very high confidence">
                <a:extLst>
                  <a:ext uri="{FF2B5EF4-FFF2-40B4-BE49-F238E27FC236}">
                    <a16:creationId xmlns:a16="http://schemas.microsoft.com/office/drawing/2014/main" xmlns="" id="{750BB9C0-8992-4E9F-8AD4-1614F6311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5870" y="4260243"/>
                <a:ext cx="3223459" cy="2293413"/>
              </a:xfrm>
              <a:prstGeom prst="rect">
                <a:avLst/>
              </a:prstGeom>
            </p:spPr>
          </p:pic>
          <p:pic>
            <p:nvPicPr>
              <p:cNvPr id="14" name="Picture 13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xmlns="" id="{1CB57CEC-B04B-4A67-9A67-C96356E1A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314" y="5248524"/>
                <a:ext cx="1886955" cy="677025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4ECF0770-9C13-4D1D-B4A8-EF74478CB15A}"/>
                </a:ext>
              </a:extLst>
            </p:cNvPr>
            <p:cNvSpPr/>
            <p:nvPr/>
          </p:nvSpPr>
          <p:spPr>
            <a:xfrm>
              <a:off x="6483707" y="3940202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/>
                <a:t>QGIS 2.18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4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EA19B3D-0507-4C02-B409-BE37805C9812}"/>
              </a:ext>
            </a:extLst>
          </p:cNvPr>
          <p:cNvSpPr/>
          <p:nvPr/>
        </p:nvSpPr>
        <p:spPr>
          <a:xfrm>
            <a:off x="158098" y="124617"/>
            <a:ext cx="68082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</a:rPr>
              <a:t>Requirements </a:t>
            </a:r>
            <a:r>
              <a:rPr lang="en-IN" sz="2000" b="1" dirty="0"/>
              <a:t>Software/Hardware</a:t>
            </a:r>
            <a:endParaRPr lang="en-IN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1DC861B-E766-4017-B2A5-50AFF8BA18E3}"/>
              </a:ext>
            </a:extLst>
          </p:cNvPr>
          <p:cNvGrpSpPr/>
          <p:nvPr/>
        </p:nvGrpSpPr>
        <p:grpSpPr>
          <a:xfrm>
            <a:off x="2026088" y="1284414"/>
            <a:ext cx="6373329" cy="3718661"/>
            <a:chOff x="301790" y="1062345"/>
            <a:chExt cx="5458931" cy="30840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0ADCF7A7-A1D4-4D6C-8004-2CC6E97A1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90" y="1075794"/>
              <a:ext cx="5458931" cy="307064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A4073C60-D9EC-4A34-893E-248DFFE5672A}"/>
                </a:ext>
              </a:extLst>
            </p:cNvPr>
            <p:cNvSpPr txBox="1"/>
            <p:nvPr/>
          </p:nvSpPr>
          <p:spPr>
            <a:xfrm>
              <a:off x="301790" y="1062345"/>
              <a:ext cx="33558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RAM-8GB</a:t>
              </a:r>
            </a:p>
            <a:p>
              <a:r>
                <a:rPr lang="en-I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Memory-1TB</a:t>
              </a:r>
            </a:p>
            <a:p>
              <a:r>
                <a:rPr lang="en-I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Graphics-2GB</a:t>
              </a:r>
            </a:p>
            <a:p>
              <a:r>
                <a:rPr lang="en-I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Processor-intel i5(7</a:t>
              </a:r>
              <a:r>
                <a:rPr lang="en-IN" sz="2000" baseline="300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th</a:t>
              </a:r>
              <a:r>
                <a:rPr lang="en-I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 Gen)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93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EA19B3D-0507-4C02-B409-BE37805C9812}"/>
              </a:ext>
            </a:extLst>
          </p:cNvPr>
          <p:cNvSpPr/>
          <p:nvPr/>
        </p:nvSpPr>
        <p:spPr>
          <a:xfrm>
            <a:off x="158098" y="124617"/>
            <a:ext cx="7304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</a:rPr>
              <a:t>Requirements </a:t>
            </a:r>
            <a:r>
              <a:rPr lang="en-IN" sz="2000" b="1" dirty="0"/>
              <a:t>Technical/Non-Technical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AA70FD0-69FF-41BF-8F2D-4295E692368F}"/>
              </a:ext>
            </a:extLst>
          </p:cNvPr>
          <p:cNvSpPr txBox="1"/>
          <p:nvPr/>
        </p:nvSpPr>
        <p:spPr>
          <a:xfrm>
            <a:off x="158098" y="1396594"/>
            <a:ext cx="7950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Knowledge of R programming-Familiar with the packages used </a:t>
            </a:r>
          </a:p>
          <a:p>
            <a:r>
              <a:rPr lang="en-IN" dirty="0"/>
              <a:t>    for spatial Data Analysis.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Knowledge of </a:t>
            </a:r>
            <a:r>
              <a:rPr lang="en-IN" dirty="0" err="1"/>
              <a:t>Markup</a:t>
            </a:r>
            <a:r>
              <a:rPr lang="en-IN" dirty="0"/>
              <a:t> Language (HTML) and Styling sheet language (CSS)</a:t>
            </a:r>
          </a:p>
          <a:p>
            <a:r>
              <a:rPr lang="en-IN" dirty="0"/>
              <a:t>     which describes the appearance of the </a:t>
            </a:r>
            <a:r>
              <a:rPr lang="en-IN" dirty="0" err="1"/>
              <a:t>Markup</a:t>
            </a:r>
            <a:r>
              <a:rPr lang="en-IN" dirty="0"/>
              <a:t> language.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1B85D6-5789-4130-BF9D-256A7C575134}"/>
              </a:ext>
            </a:extLst>
          </p:cNvPr>
          <p:cNvSpPr/>
          <p:nvPr/>
        </p:nvSpPr>
        <p:spPr>
          <a:xfrm>
            <a:off x="158098" y="822659"/>
            <a:ext cx="13725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</a:rPr>
              <a:t> </a:t>
            </a:r>
            <a:r>
              <a:rPr lang="en-IN" b="1" u="sng" dirty="0"/>
              <a:t>Technical</a:t>
            </a:r>
            <a:endParaRPr lang="en-IN" u="sn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9BFC2D6-8149-43D7-87D9-8C28EB096489}"/>
              </a:ext>
            </a:extLst>
          </p:cNvPr>
          <p:cNvSpPr/>
          <p:nvPr/>
        </p:nvSpPr>
        <p:spPr>
          <a:xfrm>
            <a:off x="158098" y="3614747"/>
            <a:ext cx="1776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</a:rPr>
              <a:t> </a:t>
            </a:r>
            <a:r>
              <a:rPr lang="en-IN" b="1" u="sng" dirty="0"/>
              <a:t>Non-Technical</a:t>
            </a:r>
            <a:endParaRPr lang="en-IN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4B75E3-7152-4FED-ADB8-401A8CD236AC}"/>
              </a:ext>
            </a:extLst>
          </p:cNvPr>
          <p:cNvSpPr txBox="1"/>
          <p:nvPr/>
        </p:nvSpPr>
        <p:spPr>
          <a:xfrm>
            <a:off x="158098" y="3866513"/>
            <a:ext cx="9169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Raw Data which is the High Resolution Vegetation image of our country.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projects actually requires lots of research work since there are very less online</a:t>
            </a:r>
          </a:p>
          <a:p>
            <a:r>
              <a:rPr lang="en-IN" dirty="0"/>
              <a:t>    resource available related to the project.</a:t>
            </a:r>
          </a:p>
        </p:txBody>
      </p:sp>
    </p:spTree>
    <p:extLst>
      <p:ext uri="{BB962C8B-B14F-4D97-AF65-F5344CB8AC3E}">
        <p14:creationId xmlns:p14="http://schemas.microsoft.com/office/powerpoint/2010/main" val="146512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TextBox 1">
            <a:extLst>
              <a:ext uri="{FF2B5EF4-FFF2-40B4-BE49-F238E27FC236}">
                <a16:creationId xmlns:a16="http://schemas.microsoft.com/office/drawing/2014/main" xmlns="" id="{FC82727D-373C-4F12-8150-1465887B37F8}"/>
              </a:ext>
            </a:extLst>
          </p:cNvPr>
          <p:cNvSpPr txBox="1"/>
          <p:nvPr/>
        </p:nvSpPr>
        <p:spPr>
          <a:xfrm>
            <a:off x="224366" y="819091"/>
            <a:ext cx="8704793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 analytics and novel data collection methods are increasingly powerful but have largely not been applied.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This is because of key gaps in data availability and modelling. This initiative intends to fix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Other reasons may be political or financial or anything else.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Most importantly, it is crucial to continue to identify issues and seek evidence-based solutions through research.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Problem of insufficient supply chain and awareness , not food shortage.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dirty="0"/>
          </a:p>
          <a:p>
            <a:r>
              <a:rPr lang="en-IN" dirty="0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CA8FCF-9121-4DEB-97F2-8B8387786537}"/>
              </a:ext>
            </a:extLst>
          </p:cNvPr>
          <p:cNvSpPr txBox="1"/>
          <p:nvPr/>
        </p:nvSpPr>
        <p:spPr>
          <a:xfrm>
            <a:off x="1683" y="0"/>
            <a:ext cx="89306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 in existing methodology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40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xmlns="" id="{274A93CF-011B-4DED-866B-6A8860078F2C}"/>
              </a:ext>
            </a:extLst>
          </p:cNvPr>
          <p:cNvSpPr txBox="1"/>
          <p:nvPr/>
        </p:nvSpPr>
        <p:spPr>
          <a:xfrm>
            <a:off x="191613" y="830997"/>
            <a:ext cx="9461838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Currently experiencing a dramatic increase in agricultural research capacity by using a combination of detailed environmental and genetic data.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Other countries like USA have already implemented this and getting benefitted.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To improve the proper food supply in the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part of the country which are producing more foods can contribute to low producing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If implemented successfully there will be various benefits:</a:t>
            </a:r>
          </a:p>
          <a:p>
            <a:r>
              <a:rPr lang="en-IN" sz="2000" dirty="0"/>
              <a:t>    </a:t>
            </a:r>
          </a:p>
          <a:p>
            <a:r>
              <a:rPr lang="en-IN" sz="2000" dirty="0"/>
              <a:t>    -reduction in farmers suicide rate.</a:t>
            </a:r>
          </a:p>
          <a:p>
            <a:r>
              <a:rPr lang="en-IN" sz="2000" dirty="0"/>
              <a:t>    -can save surplus food for emergency.</a:t>
            </a:r>
          </a:p>
          <a:p>
            <a:r>
              <a:rPr lang="en-IN" sz="2000" dirty="0"/>
              <a:t>    -reduction in issue of starvation.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sz="2000" dirty="0"/>
          </a:p>
          <a:p>
            <a:endParaRPr lang="en-IN" dirty="0"/>
          </a:p>
          <a:p>
            <a:r>
              <a:rPr lang="en-IN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8CCA4D6-18B0-4A80-8B92-18C50004AF8B}"/>
              </a:ext>
            </a:extLst>
          </p:cNvPr>
          <p:cNvSpPr/>
          <p:nvPr/>
        </p:nvSpPr>
        <p:spPr>
          <a:xfrm>
            <a:off x="0" y="0"/>
            <a:ext cx="79704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for new methodology</a:t>
            </a:r>
          </a:p>
        </p:txBody>
      </p:sp>
    </p:spTree>
    <p:extLst>
      <p:ext uri="{BB962C8B-B14F-4D97-AF65-F5344CB8AC3E}">
        <p14:creationId xmlns:p14="http://schemas.microsoft.com/office/powerpoint/2010/main" val="7597836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1119</TotalTime>
  <Words>715</Words>
  <Application>Microsoft Office PowerPoint</Application>
  <PresentationFormat>Widescreen</PresentationFormat>
  <Paragraphs>195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Helvetica Neue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ujjwal mishra</dc:creator>
  <cp:lastModifiedBy>ujjwal mishra</cp:lastModifiedBy>
  <cp:revision>107</cp:revision>
  <dcterms:created xsi:type="dcterms:W3CDTF">2018-01-28T07:30:27Z</dcterms:created>
  <dcterms:modified xsi:type="dcterms:W3CDTF">2018-04-27T09:42:54Z</dcterms:modified>
</cp:coreProperties>
</file>